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45" r:id="rId2"/>
    <p:sldId id="440" r:id="rId3"/>
    <p:sldId id="432" r:id="rId4"/>
    <p:sldId id="446" r:id="rId5"/>
    <p:sldId id="435" r:id="rId6"/>
    <p:sldId id="455" r:id="rId7"/>
    <p:sldId id="456" r:id="rId8"/>
    <p:sldId id="447" r:id="rId9"/>
    <p:sldId id="451" r:id="rId10"/>
    <p:sldId id="448" r:id="rId11"/>
    <p:sldId id="450" r:id="rId12"/>
    <p:sldId id="452" r:id="rId13"/>
    <p:sldId id="449" r:id="rId14"/>
    <p:sldId id="453" r:id="rId15"/>
    <p:sldId id="454" r:id="rId16"/>
    <p:sldId id="43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273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4897F-EE6F-4F99-B874-A601D7A8CC9C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BD2CA-32F4-480F-B6B7-B430609D0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3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6BAB9AC9-E671-434D-A4BB-39315CF5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6D85166F-50D7-4070-B8AB-3B579E886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885A7F05-A22C-4099-B353-0337DEECF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9D1D3FA9-A6A4-44B5-8065-3237B879EF95}" type="slidenum">
              <a:rPr lang="en-US" altLang="zh-CN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238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0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44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9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6BAB9AC9-E671-434D-A4BB-39315CF5A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6D85166F-50D7-4070-B8AB-3B579E886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885A7F05-A22C-4099-B353-0337DEECF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9D1D3FA9-A6A4-44B5-8065-3237B879EF95}" type="slidenum">
              <a:rPr lang="en-US" altLang="zh-CN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273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820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54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64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789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56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51A25D3-B955-4CF0-AB83-495B02967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8093CAB-4AE1-43A8-991C-7C436DDB4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929CB955-DD08-4F79-A199-4DDE8FD8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5623A1-7A80-4A6C-ADB3-D3D686A32987}" type="slidenum">
              <a:rPr lang="en-US" altLang="zh-CN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3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9BE60-4BBC-444D-BB1C-8FC7274BF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A53DEC-A7E7-48B3-9817-DFAFDA8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C2135F-879F-4442-A188-959AC546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C41C7-69A7-4A10-86C4-ACAFA20F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31231-68EC-4C43-8325-83FBF759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35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D6EF2-A72E-45F0-97B4-1EB2D70E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2C581F-8BC8-4EB2-9DC0-5E2550F53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5A29C-54CC-4D93-A09D-165C1F1D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E30A6-B46B-481D-8B26-9D8AB719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F1E83-F6EA-4544-A8B6-33759353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3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1F739D-CB42-4780-90AC-918C4F76E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C6D3B4-7E91-4144-ADEA-359FA462A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FB636-6283-416F-A6D8-4034E629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F6BC7-F571-4F04-8BD0-AE806CB6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803B87-423C-4186-93E0-2AA261A4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4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95FA99D7-8F38-4E6B-80B3-1BD794C44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AC00C5A2-9818-4328-993F-F707D88FE5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EDAE592-39F0-4287-A33F-DE6F3C751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A554881F-0C0C-46F2-933A-22768C0213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zh-CN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2239576"/>
            <a:ext cx="10972800" cy="683329"/>
          </a:xfrm>
        </p:spPr>
        <p:txBody>
          <a:bodyPr>
            <a:spAutoFit/>
          </a:bodyPr>
          <a:lstStyle>
            <a:lvl1pPr>
              <a:defRPr sz="4267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981200" y="2819400"/>
            <a:ext cx="82296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3657600" y="3559140"/>
            <a:ext cx="4876800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64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345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01F32CB-0365-4A3E-AC9E-9607FB4C2910}"/>
              </a:ext>
            </a:extLst>
          </p:cNvPr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170FBD-C601-470D-9DAC-7A4BD5EA44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6F623FD-B74B-4C48-9E89-A08735744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87258BA5-13D5-4EF2-A46A-891812B69C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28B3B120-2EEF-45C4-B58D-9955C11F4F8A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‹#›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04800" y="1"/>
            <a:ext cx="5049716" cy="535531"/>
          </a:xfrm>
          <a:prstGeom prst="rect">
            <a:avLst/>
          </a:prstGeom>
        </p:spPr>
        <p:txBody>
          <a:bodyPr wrap="none" rtlCol="0" anchor="t">
            <a:spAutoFit/>
          </a:bodyPr>
          <a:lstStyle>
            <a:lvl1pPr algn="l">
              <a:defRPr sz="320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75360"/>
            <a:ext cx="5791200" cy="461729"/>
          </a:xfrm>
        </p:spPr>
        <p:txBody>
          <a:bodyPr>
            <a:spAutoFit/>
          </a:bodyPr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39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6161D-495F-4A4F-B5DC-02A7007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500700-D0F8-4253-87E9-8A60D822F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82A46-79E9-46D2-AC8A-A759F5D7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06E6B-5B62-41ED-B92A-5B87113B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E9C74-E417-4B84-987E-4751B6D4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8E7FE-96F1-42B3-B374-BE44E16F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DA422-3DCB-4688-9102-579310934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7DDB8-72B8-407D-86C5-163AF56D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35FF1-BD11-4DC8-9A48-9FE0B168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703B6-E784-410C-8739-2F7BE05F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5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0465D-6286-4634-9E4F-E779727F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3E0E8-F6A7-4F03-B291-4C2C7BF85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0ECA75-4B4F-42A4-998F-45FEF888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D49B0E-AD21-4745-BFE5-5E512DEB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B5E46-C1FA-46F2-94E6-72D4509B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92EA23-C445-42AA-9D21-58F3BED7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9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F3ED9-BBF5-4639-A09E-3BC0BA5C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0B018B-B576-4490-B5C5-C65CFF056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738603-4BF5-4BD9-8761-B5124115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2C8CF7-9FCF-445E-80FE-7E39683E0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E332E0-1568-43E4-AF21-E0B3B886D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5C313D-1709-4DF6-90E5-52ED4370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BACF4A-5254-47EC-B923-40F16629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A4946F-9D6F-4680-9F4D-7397C2EC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C96D2-ECC7-44CF-B87E-825A348A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1F2BE8-5FC6-41F3-97C9-949BAC87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CEA719-97AE-4FD3-AC4E-D80A6D3D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C93270-1C54-4502-8DD1-2A5F4CF0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3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B39DAF-8364-4628-B611-1F980B5F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E59ECF-76EA-4197-9528-21C6CA8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46FD44-8108-4ECF-A36F-B827964D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1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69A28-EAD9-40EF-B7CD-B5D08573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2A27D-4844-4A50-9D58-36BC187D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E043A8-13EE-461C-95AF-49483C2FB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08C2F-FE14-4BAA-A85A-D7BC20F1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8422C4-A048-4B4C-A1B6-EC02F71C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436002-A282-4F83-85E1-52E6A80A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6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386CC-7475-4637-9551-ADC03BE3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7945A5-269D-4B31-94AD-7D8AB1AE6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5D066-5E9E-4EAA-B9EF-87AD02D7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CECA5-3962-4117-9DA1-4AAFED03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29E1D-4759-47F0-900E-6BCDB354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CABA35-F775-4C17-8B12-C02CF5DF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4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3B0394-D2C5-4985-91A0-245F4911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DA76F-7836-4C29-B211-92A5A25E6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88FD0-1B59-4D2B-8AF4-74166B6C7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8DF73-5312-470A-96A6-ECB5CEC4035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E02F2-A4D8-49CE-9F73-515F652A7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969C2-7B34-4641-B715-7C3513C5E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41F5-9CA3-4719-BA96-908509D0D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emf"/><Relationship Id="rId9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>
            <a:extLst>
              <a:ext uri="{FF2B5EF4-FFF2-40B4-BE49-F238E27FC236}">
                <a16:creationId xmlns:a16="http://schemas.microsoft.com/office/drawing/2014/main" id="{1F7626AA-2BB4-4310-BAAC-10B6738C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2" y="2639484"/>
            <a:ext cx="10972800" cy="424732"/>
          </a:xfrm>
        </p:spPr>
        <p:txBody>
          <a:bodyPr/>
          <a:lstStyle/>
          <a:p>
            <a:pPr algn="ctr"/>
            <a:r>
              <a:rPr lang="en-US" altLang="zh-CN" sz="2400" b="1" i="0" kern="0" dirty="0">
                <a:latin typeface="Arial" panose="020B0604020202020204" pitchFamily="34" charset="0"/>
                <a:cs typeface="Arial" panose="020B0604020202020204" pitchFamily="34" charset="0"/>
              </a:rPr>
              <a:t>Presenter: Qiao, Wensong</a:t>
            </a:r>
            <a:endParaRPr lang="en-US" altLang="zh-CN" sz="24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Text Placeholder 5">
            <a:extLst>
              <a:ext uri="{FF2B5EF4-FFF2-40B4-BE49-F238E27FC236}">
                <a16:creationId xmlns:a16="http://schemas.microsoft.com/office/drawing/2014/main" id="{9A904C3F-D31A-458C-AB43-967192937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0537" y="3346700"/>
            <a:ext cx="5885411" cy="27926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b="1" i="0" dirty="0"/>
              <a:t>Group 9 Team Members:</a:t>
            </a:r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Karsok,Max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Sun,Shengjie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Zheng,Fei</a:t>
            </a:r>
            <a:endParaRPr lang="en-US" altLang="zh-CN" b="1" i="0" kern="0" dirty="0"/>
          </a:p>
          <a:p>
            <a:pPr>
              <a:lnSpc>
                <a:spcPct val="120000"/>
              </a:lnSpc>
            </a:pPr>
            <a:r>
              <a:rPr lang="en-US" altLang="zh-CN" b="1" i="0" kern="0" dirty="0" err="1"/>
              <a:t>Zhong,Ming</a:t>
            </a:r>
            <a:endParaRPr lang="en-US" altLang="zh-CN" b="1" i="0" kern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604DA4-4720-4D4E-820E-3CCD45B6E0D1}"/>
              </a:ext>
            </a:extLst>
          </p:cNvPr>
          <p:cNvSpPr/>
          <p:nvPr/>
        </p:nvSpPr>
        <p:spPr>
          <a:xfrm>
            <a:off x="1512917" y="718612"/>
            <a:ext cx="906641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 5243 Applied Data Science</a:t>
            </a:r>
          </a:p>
          <a:p>
            <a:pPr algn="ctr"/>
            <a:r>
              <a:rPr lang="en-US" altLang="zh-CN" sz="3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4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 (Optical Character Recognition)</a:t>
            </a:r>
          </a:p>
          <a:p>
            <a:pPr algn="ctr"/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1"/>
    </mc:Choice>
    <mc:Fallback xmlns="">
      <p:transition spd="slow" advTm="78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10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1456D-AFFA-4119-BF33-F39D1E64F6AB}"/>
              </a:ext>
            </a:extLst>
          </p:cNvPr>
          <p:cNvSpPr txBox="1"/>
          <p:nvPr/>
        </p:nvSpPr>
        <p:spPr>
          <a:xfrm>
            <a:off x="1686521" y="2035616"/>
            <a:ext cx="159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Result: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00748-2511-4498-A359-9CB37D442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6" y="2084554"/>
            <a:ext cx="5314671" cy="18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11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D356AF-E0BF-4AD6-9D56-A0C735978EA3}"/>
              </a:ext>
            </a:extLst>
          </p:cNvPr>
          <p:cNvSpPr/>
          <p:nvPr/>
        </p:nvSpPr>
        <p:spPr>
          <a:xfrm>
            <a:off x="495579" y="1405003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correction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007171-F4B9-4A07-AFCA-FD80AB27D0C2}"/>
              </a:ext>
            </a:extLst>
          </p:cNvPr>
          <p:cNvSpPr txBox="1"/>
          <p:nvPr/>
        </p:nvSpPr>
        <p:spPr>
          <a:xfrm>
            <a:off x="770311" y="1733941"/>
            <a:ext cx="50153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Method: S</a:t>
            </a:r>
            <a:r>
              <a:rPr lang="en-US" altLang="zh-CN" dirty="0">
                <a:solidFill>
                  <a:schemeClr val="bg1"/>
                </a:solidFill>
              </a:rPr>
              <a:t>tatistical Learning Model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Idea: Build a regression model with six feature scores to predict what kinds of candidate we should choose to correct error.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B70593-8430-4B94-9984-1DDD4C552FD2}"/>
              </a:ext>
            </a:extLst>
          </p:cNvPr>
          <p:cNvSpPr txBox="1"/>
          <p:nvPr/>
        </p:nvSpPr>
        <p:spPr>
          <a:xfrm>
            <a:off x="770311" y="2934029"/>
            <a:ext cx="4549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Flow: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Divided 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error in 75% and 25% 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Do AdaBoost regression with weighted loss function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 Predict label score 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candidates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 the 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4.The highest label score candidate will be used to correct error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Picture 17" descr="16x9_foam.jpg">
            <a:extLst>
              <a:ext uri="{FF2B5EF4-FFF2-40B4-BE49-F238E27FC236}">
                <a16:creationId xmlns:a16="http://schemas.microsoft.com/office/drawing/2014/main" id="{27A67E40-7689-4524-97D3-C891D48D4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283" y="38793"/>
            <a:ext cx="2381596" cy="620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7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97"/>
    </mc:Choice>
    <mc:Fallback xmlns="">
      <p:transition spd="slow" advTm="5289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12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1.Candidate Search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Question: How can we know what kind of candidates(word) we should use for correction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Answer: </a:t>
            </a:r>
            <a:r>
              <a:rPr lang="en-US" altLang="zh-CN" dirty="0" err="1">
                <a:solidFill>
                  <a:schemeClr val="bg1"/>
                </a:solidFill>
              </a:rPr>
              <a:t>Damerau-Levenshtein</a:t>
            </a:r>
            <a:r>
              <a:rPr lang="en-US" altLang="zh-CN" dirty="0">
                <a:solidFill>
                  <a:schemeClr val="bg1"/>
                </a:solidFill>
              </a:rPr>
              <a:t> distance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e means error, c means candidate.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δ is a distance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We use ground  truth as dictionary to choose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539063D-146E-472F-BC70-FE02D58C9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22" y="3451481"/>
            <a:ext cx="3205259" cy="614409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41ED67E7-A6B1-4738-9BED-9AB183548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25" y="12701"/>
            <a:ext cx="2289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6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6"/>
    </mc:Choice>
    <mc:Fallback xmlns="">
      <p:transition spd="slow" advTm="303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13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2.Feature Score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Idea: the measurement of similarity of different strings.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Types: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</a:t>
            </a:r>
            <a:r>
              <a:rPr lang="en-US" altLang="zh-CN" dirty="0" err="1">
                <a:solidFill>
                  <a:schemeClr val="bg1"/>
                </a:solidFill>
              </a:rPr>
              <a:t>Levenshtein</a:t>
            </a:r>
            <a:r>
              <a:rPr lang="en-US" altLang="zh-CN" dirty="0">
                <a:solidFill>
                  <a:schemeClr val="bg1"/>
                </a:solidFill>
              </a:rPr>
              <a:t> edit distance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String similarity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Language popularity score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Lexicon existence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Exact-context popularity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— Relaxed-context popularity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E9716D-678D-4736-9558-8E5F3C922554}"/>
              </a:ext>
            </a:extLst>
          </p:cNvPr>
          <p:cNvSpPr txBox="1"/>
          <p:nvPr/>
        </p:nvSpPr>
        <p:spPr>
          <a:xfrm>
            <a:off x="509848" y="4732712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Example:  </a:t>
            </a:r>
            <a:r>
              <a:rPr lang="en-US" altLang="zh-CN" dirty="0" err="1">
                <a:solidFill>
                  <a:schemeClr val="bg1"/>
                </a:solidFill>
              </a:rPr>
              <a:t>Levenshtein</a:t>
            </a:r>
            <a:r>
              <a:rPr lang="en-US" altLang="zh-CN" dirty="0">
                <a:solidFill>
                  <a:schemeClr val="bg1"/>
                </a:solidFill>
              </a:rPr>
              <a:t> edit distance score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F2EDA63-0B4C-49F4-8415-B024E4810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87" y="5235537"/>
            <a:ext cx="3783686" cy="879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F03DE1-47EE-4751-9CE4-269875A36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46" y="1884218"/>
            <a:ext cx="5258327" cy="42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9"/>
    </mc:Choice>
    <mc:Fallback xmlns="">
      <p:transition spd="slow" advTm="3632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14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547016-88E1-43A9-8934-ACCEC5025974}"/>
              </a:ext>
            </a:extLst>
          </p:cNvPr>
          <p:cNvSpPr txBox="1"/>
          <p:nvPr/>
        </p:nvSpPr>
        <p:spPr>
          <a:xfrm>
            <a:off x="604058" y="1612668"/>
            <a:ext cx="5780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3.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Regression model 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Model: AdaBoost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Loss Function: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weighted loss function (deal with unbalanced label problem)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3104D9-714A-41B5-A68E-4A88A206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08" y="3476027"/>
            <a:ext cx="4557712" cy="889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44F983-5916-4406-80B6-716E9B989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35" y="1392302"/>
            <a:ext cx="4565177" cy="47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"/>
    </mc:Choice>
    <mc:Fallback xmlns="">
      <p:transition spd="slow" advTm="58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15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01456D-AFFA-4119-BF33-F39D1E64F6AB}"/>
              </a:ext>
            </a:extLst>
          </p:cNvPr>
          <p:cNvSpPr txBox="1"/>
          <p:nvPr/>
        </p:nvSpPr>
        <p:spPr>
          <a:xfrm>
            <a:off x="1199748" y="3286930"/>
            <a:ext cx="159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Result: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90EBB6-2500-47A2-B1A0-45A30DD39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47" y="3239177"/>
            <a:ext cx="6036109" cy="18572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E7EEF3-80F5-4919-A18E-41D642EC6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47" y="1620329"/>
            <a:ext cx="3386162" cy="9239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B8BAB5-5A80-400A-B782-FA0DC9057E4D}"/>
              </a:ext>
            </a:extLst>
          </p:cNvPr>
          <p:cNvSpPr txBox="1"/>
          <p:nvPr/>
        </p:nvSpPr>
        <p:spPr>
          <a:xfrm>
            <a:off x="1107401" y="1587828"/>
            <a:ext cx="263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Evaluation: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4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41"/>
    </mc:Choice>
    <mc:Fallback xmlns="">
      <p:transition spd="slow" advTm="6534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9" descr="16x9_campus3.jpg">
            <a:extLst>
              <a:ext uri="{FF2B5EF4-FFF2-40B4-BE49-F238E27FC236}">
                <a16:creationId xmlns:a16="http://schemas.microsoft.com/office/drawing/2014/main" id="{084430AC-B630-47A6-B4FC-AC5460B9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7">
            <a:extLst>
              <a:ext uri="{FF2B5EF4-FFF2-40B4-BE49-F238E27FC236}">
                <a16:creationId xmlns:a16="http://schemas.microsoft.com/office/drawing/2014/main" id="{388EAEA2-259E-439C-A086-3048B5E6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0610" y="2000719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Thank You!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683D9-5F72-4B54-87DE-C4CC9B3C9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0724" name="Picture 8">
            <a:extLst>
              <a:ext uri="{FF2B5EF4-FFF2-40B4-BE49-F238E27FC236}">
                <a16:creationId xmlns:a16="http://schemas.microsoft.com/office/drawing/2014/main" id="{A863D9DC-EA88-4CC2-AA3E-9B9C5E05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5">
            <a:extLst>
              <a:ext uri="{FF2B5EF4-FFF2-40B4-BE49-F238E27FC236}">
                <a16:creationId xmlns:a16="http://schemas.microsoft.com/office/drawing/2014/main" id="{21C2EBDD-7583-438F-A8D5-AC9DE998F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zh-CN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"/>
    </mc:Choice>
    <mc:Fallback xmlns="">
      <p:transition spd="slow" advTm="5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Gil_Zussman_999_978-cc.jpg">
            <a:extLst>
              <a:ext uri="{FF2B5EF4-FFF2-40B4-BE49-F238E27FC236}">
                <a16:creationId xmlns:a16="http://schemas.microsoft.com/office/drawing/2014/main" id="{CD95C09D-53CC-4244-9CC2-AB5F5CD33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" y="4344785"/>
            <a:ext cx="6096000" cy="189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4" descr="John_Kymissis_MakerSpace__999_1351-cc.jpg">
            <a:extLst>
              <a:ext uri="{FF2B5EF4-FFF2-40B4-BE49-F238E27FC236}">
                <a16:creationId xmlns:a16="http://schemas.microsoft.com/office/drawing/2014/main" id="{D70F7087-627D-46AA-9233-FE4593532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4238"/>
            <a:ext cx="6096000" cy="189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>
            <a:extLst>
              <a:ext uri="{FF2B5EF4-FFF2-40B4-BE49-F238E27FC236}">
                <a16:creationId xmlns:a16="http://schemas.microsoft.com/office/drawing/2014/main" id="{0ED9183D-D7A6-41EC-BB7E-BC56F67D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131" y="11084"/>
            <a:ext cx="1774845" cy="590931"/>
          </a:xfrm>
        </p:spPr>
        <p:txBody>
          <a:bodyPr/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zh-C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 Placeholder 2">
            <a:extLst>
              <a:ext uri="{FF2B5EF4-FFF2-40B4-BE49-F238E27FC236}">
                <a16:creationId xmlns:a16="http://schemas.microsoft.com/office/drawing/2014/main" id="{89B41B67-B06D-43CD-A9F7-9961F725A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9819" y="962920"/>
            <a:ext cx="5791200" cy="461729"/>
          </a:xfrm>
        </p:spPr>
        <p:txBody>
          <a:bodyPr/>
          <a:lstStyle/>
          <a:p>
            <a:r>
              <a:rPr lang="en-US" altLang="zh-CN" dirty="0"/>
              <a:t>Baseline Model </a:t>
            </a:r>
            <a:endParaRPr lang="zh-CN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5E4329-F43D-471B-833D-C58DB87EBCC7}"/>
              </a:ext>
            </a:extLst>
          </p:cNvPr>
          <p:cNvSpPr txBox="1">
            <a:spLocks/>
          </p:cNvSpPr>
          <p:nvPr/>
        </p:nvSpPr>
        <p:spPr>
          <a:xfrm>
            <a:off x="8243455" y="962920"/>
            <a:ext cx="5791200" cy="46172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Advanced Model</a:t>
            </a:r>
            <a:endParaRPr lang="zh-CN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246FB8-F787-49A3-8AC1-74DF8ED239BE}"/>
              </a:ext>
            </a:extLst>
          </p:cNvPr>
          <p:cNvSpPr/>
          <p:nvPr/>
        </p:nvSpPr>
        <p:spPr>
          <a:xfrm>
            <a:off x="5217852" y="222196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Flow chart</a:t>
            </a:r>
          </a:p>
        </p:txBody>
      </p:sp>
      <p:sp>
        <p:nvSpPr>
          <p:cNvPr id="8" name="Arrow: Right 5">
            <a:extLst>
              <a:ext uri="{FF2B5EF4-FFF2-40B4-BE49-F238E27FC236}">
                <a16:creationId xmlns:a16="http://schemas.microsoft.com/office/drawing/2014/main" id="{38401CD2-31A2-45E4-8776-0AA59E4DAE88}"/>
              </a:ext>
            </a:extLst>
          </p:cNvPr>
          <p:cNvSpPr/>
          <p:nvPr/>
        </p:nvSpPr>
        <p:spPr>
          <a:xfrm>
            <a:off x="1883154" y="2998649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CDBCB37-9BEC-4AF7-9D44-31883602F82B}"/>
              </a:ext>
            </a:extLst>
          </p:cNvPr>
          <p:cNvSpPr/>
          <p:nvPr/>
        </p:nvSpPr>
        <p:spPr>
          <a:xfrm>
            <a:off x="373663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Import Data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BF511D5-7644-469C-A871-9A4CAB2924F5}"/>
              </a:ext>
            </a:extLst>
          </p:cNvPr>
          <p:cNvSpPr/>
          <p:nvPr/>
        </p:nvSpPr>
        <p:spPr>
          <a:xfrm>
            <a:off x="2814178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Preprocess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6433023-CD94-4A9D-9B66-B38C43DAB33D}"/>
              </a:ext>
            </a:extLst>
          </p:cNvPr>
          <p:cNvSpPr/>
          <p:nvPr/>
        </p:nvSpPr>
        <p:spPr>
          <a:xfrm>
            <a:off x="5300834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F64AE4-E1F4-4654-92F4-245848FC5F74}"/>
              </a:ext>
            </a:extLst>
          </p:cNvPr>
          <p:cNvSpPr/>
          <p:nvPr/>
        </p:nvSpPr>
        <p:spPr>
          <a:xfrm>
            <a:off x="8062937" y="2953243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Correction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4DED54B-CD12-4A13-87F6-8B5E71B2E222}"/>
              </a:ext>
            </a:extLst>
          </p:cNvPr>
          <p:cNvSpPr/>
          <p:nvPr/>
        </p:nvSpPr>
        <p:spPr>
          <a:xfrm>
            <a:off x="10368332" y="2946348"/>
            <a:ext cx="1119447" cy="3713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Evaluation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Arrow: Right 5">
            <a:extLst>
              <a:ext uri="{FF2B5EF4-FFF2-40B4-BE49-F238E27FC236}">
                <a16:creationId xmlns:a16="http://schemas.microsoft.com/office/drawing/2014/main" id="{10CE94AB-B053-4C91-A46D-A224DF41592C}"/>
              </a:ext>
            </a:extLst>
          </p:cNvPr>
          <p:cNvSpPr/>
          <p:nvPr/>
        </p:nvSpPr>
        <p:spPr>
          <a:xfrm>
            <a:off x="4470530" y="2982965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E6285C3F-31D9-468D-BAA3-419F576ED1E3}"/>
              </a:ext>
            </a:extLst>
          </p:cNvPr>
          <p:cNvSpPr/>
          <p:nvPr/>
        </p:nvSpPr>
        <p:spPr>
          <a:xfrm>
            <a:off x="7228238" y="2998102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Right 5">
            <a:extLst>
              <a:ext uri="{FF2B5EF4-FFF2-40B4-BE49-F238E27FC236}">
                <a16:creationId xmlns:a16="http://schemas.microsoft.com/office/drawing/2014/main" id="{29579D5B-9EF2-435F-B62A-34A7D0E13591}"/>
              </a:ext>
            </a:extLst>
          </p:cNvPr>
          <p:cNvSpPr/>
          <p:nvPr/>
        </p:nvSpPr>
        <p:spPr>
          <a:xfrm>
            <a:off x="9725484" y="3001749"/>
            <a:ext cx="304800" cy="2667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96F9DC-A70F-4FD7-B01A-93B98EFC788A}"/>
              </a:ext>
            </a:extLst>
          </p:cNvPr>
          <p:cNvCxnSpPr/>
          <p:nvPr/>
        </p:nvCxnSpPr>
        <p:spPr>
          <a:xfrm>
            <a:off x="21438" y="1865872"/>
            <a:ext cx="12149123" cy="8312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D90858C-7461-43FD-A5C1-DC6D3A34ABF5}"/>
              </a:ext>
            </a:extLst>
          </p:cNvPr>
          <p:cNvSpPr txBox="1">
            <a:spLocks/>
          </p:cNvSpPr>
          <p:nvPr/>
        </p:nvSpPr>
        <p:spPr>
          <a:xfrm>
            <a:off x="5324608" y="882559"/>
            <a:ext cx="1362234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V</a:t>
            </a:r>
            <a:endParaRPr lang="zh-CN" altLang="zh-CN" sz="4000" b="1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606330C-A57B-425C-8B46-954BDCC19DC8}"/>
              </a:ext>
            </a:extLst>
          </p:cNvPr>
          <p:cNvSpPr txBox="1">
            <a:spLocks/>
          </p:cNvSpPr>
          <p:nvPr/>
        </p:nvSpPr>
        <p:spPr>
          <a:xfrm>
            <a:off x="5737473" y="873672"/>
            <a:ext cx="1362234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s</a:t>
            </a:r>
            <a:endParaRPr lang="zh-CN" altLang="zh-CN"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8"/>
    </mc:Choice>
    <mc:Fallback xmlns="">
      <p:transition spd="slow" advTm="167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16x9_grey.jpg">
            <a:extLst>
              <a:ext uri="{FF2B5EF4-FFF2-40B4-BE49-F238E27FC236}">
                <a16:creationId xmlns:a16="http://schemas.microsoft.com/office/drawing/2014/main" id="{C52BD670-E85B-420D-A871-FD14C4B4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7399D4-88D7-4248-A157-89ACAFA3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25179CFF-73A8-45E7-9A3F-E7DE0628E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8">
            <a:extLst>
              <a:ext uri="{FF2B5EF4-FFF2-40B4-BE49-F238E27FC236}">
                <a16:creationId xmlns:a16="http://schemas.microsoft.com/office/drawing/2014/main" id="{651AC83F-14D6-4F6D-A705-3944E809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Baseline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34821" name="TextBox 9">
            <a:extLst>
              <a:ext uri="{FF2B5EF4-FFF2-40B4-BE49-F238E27FC236}">
                <a16:creationId xmlns:a16="http://schemas.microsoft.com/office/drawing/2014/main" id="{24F12955-2298-4141-92CB-4605CAA6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459718FD-0864-4F48-A2F5-27F269539D1B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3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8320DF-A02C-41CF-A9FB-33BA3B20CE00}"/>
              </a:ext>
            </a:extLst>
          </p:cNvPr>
          <p:cNvSpPr txBox="1"/>
          <p:nvPr/>
        </p:nvSpPr>
        <p:spPr>
          <a:xfrm>
            <a:off x="487680" y="1688452"/>
            <a:ext cx="548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80B206-6984-4247-ABAA-D6C5C182B9CB}"/>
              </a:ext>
            </a:extLst>
          </p:cNvPr>
          <p:cNvSpPr txBox="1"/>
          <p:nvPr/>
        </p:nvSpPr>
        <p:spPr>
          <a:xfrm>
            <a:off x="487680" y="3531907"/>
            <a:ext cx="384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correction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709CF5-E4F4-4ADD-8D83-B3F8D66882C4}"/>
              </a:ext>
            </a:extLst>
          </p:cNvPr>
          <p:cNvSpPr txBox="1"/>
          <p:nvPr/>
        </p:nvSpPr>
        <p:spPr>
          <a:xfrm>
            <a:off x="737061" y="3968426"/>
            <a:ext cx="427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Just simply remove the detected-errors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FFF6D-EED0-4DAE-97F0-00D879CFCF21}"/>
              </a:ext>
            </a:extLst>
          </p:cNvPr>
          <p:cNvSpPr txBox="1"/>
          <p:nvPr/>
        </p:nvSpPr>
        <p:spPr>
          <a:xfrm>
            <a:off x="737061" y="2140562"/>
            <a:ext cx="9089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Check whether word exists in ground truth. If any words are not in ground truth, the word is detected as error.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9"/>
    </mc:Choice>
    <mc:Fallback xmlns="">
      <p:transition spd="slow" advTm="17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16x9_grey.jpg">
            <a:extLst>
              <a:ext uri="{FF2B5EF4-FFF2-40B4-BE49-F238E27FC236}">
                <a16:creationId xmlns:a16="http://schemas.microsoft.com/office/drawing/2014/main" id="{C52BD670-E85B-420D-A871-FD14C4B4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7399D4-88D7-4248-A157-89ACAFA3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25179CFF-73A8-45E7-9A3F-E7DE0628E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8">
            <a:extLst>
              <a:ext uri="{FF2B5EF4-FFF2-40B4-BE49-F238E27FC236}">
                <a16:creationId xmlns:a16="http://schemas.microsoft.com/office/drawing/2014/main" id="{651AC83F-14D6-4F6D-A705-3944E809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Baseline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34821" name="TextBox 9">
            <a:extLst>
              <a:ext uri="{FF2B5EF4-FFF2-40B4-BE49-F238E27FC236}">
                <a16:creationId xmlns:a16="http://schemas.microsoft.com/office/drawing/2014/main" id="{24F12955-2298-4141-92CB-4605CAA6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459718FD-0864-4F48-A2F5-27F269539D1B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4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8320DF-A02C-41CF-A9FB-33BA3B20CE00}"/>
              </a:ext>
            </a:extLst>
          </p:cNvPr>
          <p:cNvSpPr txBox="1"/>
          <p:nvPr/>
        </p:nvSpPr>
        <p:spPr>
          <a:xfrm>
            <a:off x="487680" y="1688452"/>
            <a:ext cx="548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Result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12C511-C67A-429E-BD70-7150A44A0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0" y="2504902"/>
            <a:ext cx="7835856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5"/>
    </mc:Choice>
    <mc:Fallback xmlns="">
      <p:transition spd="slow" advTm="101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5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5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E3CF5D-25A4-4ACB-8465-5B39003331C4}"/>
              </a:ext>
            </a:extLst>
          </p:cNvPr>
          <p:cNvSpPr/>
          <p:nvPr/>
        </p:nvSpPr>
        <p:spPr>
          <a:xfrm>
            <a:off x="495579" y="140500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Error 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AF034A-DEA5-444B-9B7B-99C9B1E1354F}"/>
              </a:ext>
            </a:extLst>
          </p:cNvPr>
          <p:cNvSpPr txBox="1"/>
          <p:nvPr/>
        </p:nvSpPr>
        <p:spPr>
          <a:xfrm>
            <a:off x="786937" y="1867945"/>
            <a:ext cx="461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Method: </a:t>
            </a:r>
            <a:r>
              <a:rPr lang="en-US" altLang="zh-CN" b="1" dirty="0">
                <a:solidFill>
                  <a:schemeClr val="bg1"/>
                </a:solidFill>
              </a:rPr>
              <a:t>Binary n-Grams Method (D-2)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5BC52C-2259-4CFE-96F2-6E0F072815F6}"/>
              </a:ext>
            </a:extLst>
          </p:cNvPr>
          <p:cNvSpPr txBox="1"/>
          <p:nvPr/>
        </p:nvSpPr>
        <p:spPr>
          <a:xfrm>
            <a:off x="786937" y="2322430"/>
            <a:ext cx="8905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Idea: Check whether letter pairs in the word at different positions exists in ground truth. If any pairs of letters are not in ground truth, the word is detected as error.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48F5A1-0231-4D36-9444-6C97D663F0D5}"/>
              </a:ext>
            </a:extLst>
          </p:cNvPr>
          <p:cNvSpPr txBox="1"/>
          <p:nvPr/>
        </p:nvSpPr>
        <p:spPr>
          <a:xfrm>
            <a:off x="756457" y="3059433"/>
            <a:ext cx="160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Concept: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8" name="Group 8">
            <a:extLst>
              <a:ext uri="{FF2B5EF4-FFF2-40B4-BE49-F238E27FC236}">
                <a16:creationId xmlns:a16="http://schemas.microsoft.com/office/drawing/2014/main" id="{707EB15A-A62D-49CF-9837-BF2879090608}"/>
              </a:ext>
            </a:extLst>
          </p:cNvPr>
          <p:cNvGrpSpPr/>
          <p:nvPr/>
        </p:nvGrpSpPr>
        <p:grpSpPr>
          <a:xfrm>
            <a:off x="2087144" y="3039341"/>
            <a:ext cx="6274341" cy="3108792"/>
            <a:chOff x="-414078" y="1646037"/>
            <a:chExt cx="8475864" cy="4644881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09B72E5F-D25F-4A49-95DE-95E9D782D25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81200" y="2597468"/>
              <a:ext cx="5943600" cy="3528695"/>
            </a:xfrm>
            <a:prstGeom prst="rect">
              <a:avLst/>
            </a:prstGeom>
          </p:spPr>
        </p:pic>
        <p:sp>
          <p:nvSpPr>
            <p:cNvPr id="40" name="Text Box 2">
              <a:extLst>
                <a:ext uri="{FF2B5EF4-FFF2-40B4-BE49-F238E27FC236}">
                  <a16:creationId xmlns:a16="http://schemas.microsoft.com/office/drawing/2014/main" id="{A612C315-5D91-4AC8-996E-DAEE804D0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099" y="1646037"/>
              <a:ext cx="6311687" cy="74917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    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          b          …              z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F8528577-D5AD-47BA-BD26-EDE5E820ACFB}"/>
                </a:ext>
              </a:extLst>
            </p:cNvPr>
            <p:cNvSpPr txBox="1"/>
            <p:nvPr/>
          </p:nvSpPr>
          <p:spPr>
            <a:xfrm>
              <a:off x="1131124" y="2375815"/>
              <a:ext cx="789959" cy="39151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      b      …         z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7">
                  <a:extLst>
                    <a:ext uri="{FF2B5EF4-FFF2-40B4-BE49-F238E27FC236}">
                      <a16:creationId xmlns:a16="http://schemas.microsoft.com/office/drawing/2014/main" id="{B5811D73-C65F-4A59-A478-A744B3DAF82B}"/>
                    </a:ext>
                  </a:extLst>
                </p:cNvPr>
                <p:cNvSpPr/>
                <p:nvPr/>
              </p:nvSpPr>
              <p:spPr>
                <a:xfrm>
                  <a:off x="-414078" y="3885094"/>
                  <a:ext cx="2335161" cy="8723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sz="3600" dirty="0">
                      <a:solidFill>
                        <a:schemeClr val="bg1"/>
                      </a:solidFill>
                    </a:rPr>
                    <a:t> =</a:t>
                  </a:r>
                </a:p>
              </p:txBody>
            </p:sp>
          </mc:Choice>
          <mc:Fallback>
            <p:sp>
              <p:nvSpPr>
                <p:cNvPr id="42" name="Rectangle 7">
                  <a:extLst>
                    <a:ext uri="{FF2B5EF4-FFF2-40B4-BE49-F238E27FC236}">
                      <a16:creationId xmlns:a16="http://schemas.microsoft.com/office/drawing/2014/main" id="{B5811D73-C65F-4A59-A478-A744B3DAF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14078" y="3885094"/>
                  <a:ext cx="2335161" cy="872353"/>
                </a:xfrm>
                <a:prstGeom prst="rect">
                  <a:avLst/>
                </a:prstGeom>
                <a:blipFill>
                  <a:blip r:embed="rId6"/>
                  <a:stretch>
                    <a:fillRect t="-14583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C136467-93C3-44C0-B8AE-19778AE28BAF}"/>
              </a:ext>
            </a:extLst>
          </p:cNvPr>
          <p:cNvSpPr/>
          <p:nvPr/>
        </p:nvSpPr>
        <p:spPr>
          <a:xfrm>
            <a:off x="283552" y="3571153"/>
            <a:ext cx="2808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Binary 2-gram Matrix</a:t>
            </a:r>
            <a:r>
              <a:rPr lang="en-US" altLang="zh-CN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: Rounded Corners 2">
                <a:extLst>
                  <a:ext uri="{FF2B5EF4-FFF2-40B4-BE49-F238E27FC236}">
                    <a16:creationId xmlns:a16="http://schemas.microsoft.com/office/drawing/2014/main" id="{D1BDAF61-943A-44DE-923C-C20AB837450E}"/>
                  </a:ext>
                </a:extLst>
              </p:cNvPr>
              <p:cNvSpPr/>
              <p:nvPr/>
            </p:nvSpPr>
            <p:spPr>
              <a:xfrm>
                <a:off x="9383184" y="4175888"/>
                <a:ext cx="1905000" cy="76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 length n word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7" name="Rectangle: Rounded Corners 2">
                <a:extLst>
                  <a:ext uri="{FF2B5EF4-FFF2-40B4-BE49-F238E27FC236}">
                    <a16:creationId xmlns:a16="http://schemas.microsoft.com/office/drawing/2014/main" id="{D1BDAF61-943A-44DE-923C-C20AB8374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184" y="4175888"/>
                <a:ext cx="1905000" cy="762000"/>
              </a:xfrm>
              <a:prstGeom prst="roundRect">
                <a:avLst/>
              </a:prstGeom>
              <a:blipFill>
                <a:blip r:embed="rId7"/>
                <a:stretch>
                  <a:fillRect t="-14400" r="-1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E8C9F82F-7A36-4B49-9987-77F1850702F3}"/>
              </a:ext>
            </a:extLst>
          </p:cNvPr>
          <p:cNvSpPr/>
          <p:nvPr/>
        </p:nvSpPr>
        <p:spPr>
          <a:xfrm>
            <a:off x="9010996" y="3515551"/>
            <a:ext cx="201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n-Grams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19"/>
    </mc:Choice>
    <mc:Fallback xmlns="">
      <p:transition spd="slow" advTm="5871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6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7264CA-1E4F-4F68-9A26-9173FD622B3B}"/>
              </a:ext>
            </a:extLst>
          </p:cNvPr>
          <p:cNvSpPr txBox="1"/>
          <p:nvPr/>
        </p:nvSpPr>
        <p:spPr>
          <a:xfrm>
            <a:off x="1607127" y="2355273"/>
            <a:ext cx="1756757" cy="9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513584-3E3B-4F08-BD51-F593AD3B95C4}"/>
              </a:ext>
            </a:extLst>
          </p:cNvPr>
          <p:cNvSpPr txBox="1"/>
          <p:nvPr/>
        </p:nvSpPr>
        <p:spPr>
          <a:xfrm>
            <a:off x="260465" y="1408483"/>
            <a:ext cx="346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Binary n-Grams Method (D-2)</a:t>
            </a:r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23D0C8-F7D1-46B8-AF53-900DD6EF2494}"/>
              </a:ext>
            </a:extLst>
          </p:cNvPr>
          <p:cNvSpPr/>
          <p:nvPr/>
        </p:nvSpPr>
        <p:spPr>
          <a:xfrm>
            <a:off x="-166256" y="2410305"/>
            <a:ext cx="3713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>
                <a:solidFill>
                  <a:schemeClr val="bg1"/>
                </a:solidFill>
              </a:rPr>
              <a:t>How to create all binary 2-gram matrices:</a:t>
            </a: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B43E6EC9-4663-4267-B498-4698FED8A05A}"/>
              </a:ext>
            </a:extLst>
          </p:cNvPr>
          <p:cNvGrpSpPr/>
          <p:nvPr/>
        </p:nvGrpSpPr>
        <p:grpSpPr>
          <a:xfrm>
            <a:off x="2951018" y="2283491"/>
            <a:ext cx="8763000" cy="3352800"/>
            <a:chOff x="228600" y="2514600"/>
            <a:chExt cx="8763000" cy="3352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3">
                  <a:extLst>
                    <a:ext uri="{FF2B5EF4-FFF2-40B4-BE49-F238E27FC236}">
                      <a16:creationId xmlns:a16="http://schemas.microsoft.com/office/drawing/2014/main" id="{3C659015-A1E6-4468-9402-9975FBF7587E}"/>
                    </a:ext>
                  </a:extLst>
                </p:cNvPr>
                <p:cNvSpPr/>
                <p:nvPr/>
              </p:nvSpPr>
              <p:spPr>
                <a:xfrm>
                  <a:off x="228600" y="3429000"/>
                  <a:ext cx="1219200" cy="175260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Ground truth text: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210B4328-EF94-4D38-8D35-BE6F84940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" y="3429000"/>
                  <a:ext cx="1219200" cy="1752600"/>
                </a:xfrm>
                <a:prstGeom prst="roundRect">
                  <a:avLst/>
                </a:prstGeom>
                <a:blipFill>
                  <a:blip r:embed="rId5"/>
                  <a:stretch>
                    <a:fillRect t="-10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8">
              <a:extLst>
                <a:ext uri="{FF2B5EF4-FFF2-40B4-BE49-F238E27FC236}">
                  <a16:creationId xmlns:a16="http://schemas.microsoft.com/office/drawing/2014/main" id="{B0FD70AC-C79F-414C-A2EB-07F345517561}"/>
                </a:ext>
              </a:extLst>
            </p:cNvPr>
            <p:cNvSpPr/>
            <p:nvPr/>
          </p:nvSpPr>
          <p:spPr>
            <a:xfrm>
              <a:off x="1600200" y="4114800"/>
              <a:ext cx="304800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665A662-09BB-4F52-B0AB-7DA191B0222A}"/>
                </a:ext>
              </a:extLst>
            </p:cNvPr>
            <p:cNvGrpSpPr/>
            <p:nvPr/>
          </p:nvGrpSpPr>
          <p:grpSpPr>
            <a:xfrm>
              <a:off x="2133600" y="2514600"/>
              <a:ext cx="1981200" cy="3352800"/>
              <a:chOff x="2209800" y="2495550"/>
              <a:chExt cx="1981200" cy="3352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: Rounded Corners 9">
                    <a:extLst>
                      <a:ext uri="{FF2B5EF4-FFF2-40B4-BE49-F238E27FC236}">
                        <a16:creationId xmlns:a16="http://schemas.microsoft.com/office/drawing/2014/main" id="{504F9F47-949B-48B4-8E7B-D8C9EE96D6ED}"/>
                      </a:ext>
                    </a:extLst>
                  </p:cNvPr>
                  <p:cNvSpPr/>
                  <p:nvPr/>
                </p:nvSpPr>
                <p:spPr>
                  <a:xfrm>
                    <a:off x="2209800" y="2495550"/>
                    <a:ext cx="1981200" cy="857250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dirty="0"/>
                      <a:t>Word length=2: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…,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dirty="0"/>
                  </a:p>
                  <a:p>
                    <a:pPr algn="ctr"/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77824416-191E-4325-8E24-6F44E5093A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800" y="2495550"/>
                    <a:ext cx="1981200" cy="85725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t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: Rounded Corners 10">
                    <a:extLst>
                      <a:ext uri="{FF2B5EF4-FFF2-40B4-BE49-F238E27FC236}">
                        <a16:creationId xmlns:a16="http://schemas.microsoft.com/office/drawing/2014/main" id="{0DF2C082-1CD8-4D91-9A72-15B757B0D8D1}"/>
                      </a:ext>
                    </a:extLst>
                  </p:cNvPr>
                  <p:cNvSpPr/>
                  <p:nvPr/>
                </p:nvSpPr>
                <p:spPr>
                  <a:xfrm>
                    <a:off x="2219632" y="3603785"/>
                    <a:ext cx="1971368" cy="857250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dirty="0"/>
                      <a:t>Word length=3: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…,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endParaRPr lang="en-US" dirty="0"/>
                  </a:p>
                  <a:p>
                    <a:pPr algn="ctr"/>
                    <a:endParaRPr lang="en-US" dirty="0"/>
                  </a:p>
                </p:txBody>
              </p:sp>
            </mc:Choice>
            <mc:Fallback>
              <p:sp>
                <p:nvSpPr>
                  <p:cNvPr id="29" name="Rectangle: Rounded Corners 10">
                    <a:extLst>
                      <a:ext uri="{FF2B5EF4-FFF2-40B4-BE49-F238E27FC236}">
                        <a16:creationId xmlns:a16="http://schemas.microsoft.com/office/drawing/2014/main" id="{0DF2C082-1CD8-4D91-9A72-15B757B0D8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9632" y="3603785"/>
                    <a:ext cx="1971368" cy="85725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: Rounded Corners 11">
                    <a:extLst>
                      <a:ext uri="{FF2B5EF4-FFF2-40B4-BE49-F238E27FC236}">
                        <a16:creationId xmlns:a16="http://schemas.microsoft.com/office/drawing/2014/main" id="{95D26347-4FC5-46FB-A238-A7273A09B626}"/>
                      </a:ext>
                    </a:extLst>
                  </p:cNvPr>
                  <p:cNvSpPr/>
                  <p:nvPr/>
                </p:nvSpPr>
                <p:spPr>
                  <a:xfrm>
                    <a:off x="2219632" y="4991100"/>
                    <a:ext cx="1971368" cy="857250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dirty="0"/>
                      <a:t>Word length=20: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…,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dirty="0"/>
                  </a:p>
                  <a:p>
                    <a:pPr algn="ctr"/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A5B68DFB-2BF6-4A3F-8144-63C3C1C5C0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9632" y="4991100"/>
                    <a:ext cx="1971368" cy="85725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EDB21D8D-2B85-4145-BC01-9E16FA0D4EDE}"/>
                  </a:ext>
                </a:extLst>
              </p:cNvPr>
              <p:cNvSpPr txBox="1"/>
              <p:nvPr/>
            </p:nvSpPr>
            <p:spPr>
              <a:xfrm>
                <a:off x="2819400" y="4248150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…</a:t>
                </a:r>
              </a:p>
            </p:txBody>
          </p:sp>
        </p:grpSp>
        <p:sp>
          <p:nvSpPr>
            <p:cNvPr id="22" name="Arrow: Right 14">
              <a:extLst>
                <a:ext uri="{FF2B5EF4-FFF2-40B4-BE49-F238E27FC236}">
                  <a16:creationId xmlns:a16="http://schemas.microsoft.com/office/drawing/2014/main" id="{CF6013B2-7BD7-41B9-A477-EF658E52BE9B}"/>
                </a:ext>
              </a:extLst>
            </p:cNvPr>
            <p:cNvSpPr/>
            <p:nvPr/>
          </p:nvSpPr>
          <p:spPr>
            <a:xfrm>
              <a:off x="4267200" y="2796381"/>
              <a:ext cx="304800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15">
                  <a:extLst>
                    <a:ext uri="{FF2B5EF4-FFF2-40B4-BE49-F238E27FC236}">
                      <a16:creationId xmlns:a16="http://schemas.microsoft.com/office/drawing/2014/main" id="{88998029-7392-4A92-B8DF-A97EE4C3C905}"/>
                    </a:ext>
                  </a:extLst>
                </p:cNvPr>
                <p:cNvSpPr/>
                <p:nvPr/>
              </p:nvSpPr>
              <p:spPr>
                <a:xfrm>
                  <a:off x="4800600" y="2667000"/>
                  <a:ext cx="3657600" cy="468569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Binary 2-gram matrices: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07037C2-2A6D-4F0F-9A18-5A6D3A7242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2667000"/>
                  <a:ext cx="3657600" cy="468569"/>
                </a:xfrm>
                <a:prstGeom prst="roundRect">
                  <a:avLst/>
                </a:prstGeom>
                <a:blipFill>
                  <a:blip r:embed="rId9"/>
                  <a:stretch>
                    <a:fillRect l="-497" t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Right 16">
              <a:extLst>
                <a:ext uri="{FF2B5EF4-FFF2-40B4-BE49-F238E27FC236}">
                  <a16:creationId xmlns:a16="http://schemas.microsoft.com/office/drawing/2014/main" id="{77CB17FA-8020-4608-B940-646FD28F01C0}"/>
                </a:ext>
              </a:extLst>
            </p:cNvPr>
            <p:cNvSpPr/>
            <p:nvPr/>
          </p:nvSpPr>
          <p:spPr>
            <a:xfrm>
              <a:off x="4267200" y="3918110"/>
              <a:ext cx="304800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18">
                  <a:extLst>
                    <a:ext uri="{FF2B5EF4-FFF2-40B4-BE49-F238E27FC236}">
                      <a16:creationId xmlns:a16="http://schemas.microsoft.com/office/drawing/2014/main" id="{2E7893E1-2753-4853-BC90-EAD26A783CC0}"/>
                    </a:ext>
                  </a:extLst>
                </p:cNvPr>
                <p:cNvSpPr/>
                <p:nvPr/>
              </p:nvSpPr>
              <p:spPr>
                <a:xfrm>
                  <a:off x="4810432" y="3789312"/>
                  <a:ext cx="4181168" cy="468569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Binary 2-gram matrices: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1,2, 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>
            <p:sp>
              <p:nvSpPr>
                <p:cNvPr id="25" name="Rectangle: Rounded Corners 18">
                  <a:extLst>
                    <a:ext uri="{FF2B5EF4-FFF2-40B4-BE49-F238E27FC236}">
                      <a16:creationId xmlns:a16="http://schemas.microsoft.com/office/drawing/2014/main" id="{2E7893E1-2753-4853-BC90-EAD26A783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32" y="3789312"/>
                  <a:ext cx="4181168" cy="468569"/>
                </a:xfrm>
                <a:prstGeom prst="roundRect">
                  <a:avLst/>
                </a:prstGeom>
                <a:blipFill>
                  <a:blip r:embed="rId10"/>
                  <a:stretch>
                    <a:fillRect l="-581" t="-240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Right 20">
              <a:extLst>
                <a:ext uri="{FF2B5EF4-FFF2-40B4-BE49-F238E27FC236}">
                  <a16:creationId xmlns:a16="http://schemas.microsoft.com/office/drawing/2014/main" id="{F965B56C-90B8-452A-9568-B49157113B5F}"/>
                </a:ext>
              </a:extLst>
            </p:cNvPr>
            <p:cNvSpPr/>
            <p:nvPr/>
          </p:nvSpPr>
          <p:spPr>
            <a:xfrm>
              <a:off x="4267200" y="5262563"/>
              <a:ext cx="304800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1">
                  <a:extLst>
                    <a:ext uri="{FF2B5EF4-FFF2-40B4-BE49-F238E27FC236}">
                      <a16:creationId xmlns:a16="http://schemas.microsoft.com/office/drawing/2014/main" id="{D8EE3859-194E-4611-A76E-A5779C690CD1}"/>
                    </a:ext>
                  </a:extLst>
                </p:cNvPr>
                <p:cNvSpPr/>
                <p:nvPr/>
              </p:nvSpPr>
              <p:spPr>
                <a:xfrm>
                  <a:off x="4810432" y="4967288"/>
                  <a:ext cx="4181168" cy="85725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Binary 2-gram matrices: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1,2, 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1,4,   … ,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19,20, 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C468CCB-FBDA-4686-9123-D8BEBD32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32" y="4967288"/>
                  <a:ext cx="4181168" cy="857250"/>
                </a:xfrm>
                <a:prstGeom prst="roundRect">
                  <a:avLst/>
                </a:prstGeom>
                <a:blipFill>
                  <a:blip r:embed="rId11"/>
                  <a:stretch>
                    <a:fillRect t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21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"/>
    </mc:Choice>
    <mc:Fallback xmlns="">
      <p:transition spd="slow" advTm="3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7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DF63F-E8AA-4DAA-81AE-13B9C92ACFEC}"/>
              </a:ext>
            </a:extLst>
          </p:cNvPr>
          <p:cNvSpPr txBox="1"/>
          <p:nvPr/>
        </p:nvSpPr>
        <p:spPr>
          <a:xfrm>
            <a:off x="399010" y="1664687"/>
            <a:ext cx="22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How to detect error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DE5EAF3-9AF7-4D33-BAC8-52113BFE2513}"/>
                  </a:ext>
                </a:extLst>
              </p:cNvPr>
              <p:cNvSpPr txBox="1"/>
              <p:nvPr/>
            </p:nvSpPr>
            <p:spPr>
              <a:xfrm>
                <a:off x="399010" y="2654514"/>
                <a:ext cx="5417165" cy="205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1.Check letter pairs in binary 2-gram matrices of length n,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</a:rPr>
                  <a:t> is 0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</a:rPr>
                  <a:t> pairs,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</a:rPr>
                  <a:t> detected an error</a:t>
                </a:r>
              </a:p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2. Find union set of the locations where detected the error happened, the result is the error location in the word. </a:t>
                </a:r>
              </a:p>
              <a:p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DE5EAF3-9AF7-4D33-BAC8-52113BFE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0" y="2654514"/>
                <a:ext cx="5417165" cy="2053639"/>
              </a:xfrm>
              <a:prstGeom prst="rect">
                <a:avLst/>
              </a:prstGeom>
              <a:blipFill>
                <a:blip r:embed="rId5"/>
                <a:stretch>
                  <a:fillRect l="-900" t="-1484" r="-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03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"/>
    </mc:Choice>
    <mc:Fallback xmlns="">
      <p:transition spd="slow" advTm="3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8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D85EB-5D9A-4070-9C8A-451873436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691943"/>
            <a:ext cx="8366493" cy="40905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3BB513-7F1E-465E-8D65-999F887BE871}"/>
              </a:ext>
            </a:extLst>
          </p:cNvPr>
          <p:cNvSpPr/>
          <p:nvPr/>
        </p:nvSpPr>
        <p:spPr>
          <a:xfrm>
            <a:off x="1706880" y="1691943"/>
            <a:ext cx="193965" cy="25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DF63F-E8AA-4DAA-81AE-13B9C92ACFEC}"/>
              </a:ext>
            </a:extLst>
          </p:cNvPr>
          <p:cNvSpPr txBox="1"/>
          <p:nvPr/>
        </p:nvSpPr>
        <p:spPr>
          <a:xfrm>
            <a:off x="277091" y="1207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Step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"/>
    </mc:Choice>
    <mc:Fallback xmlns="">
      <p:transition spd="slow" advTm="3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1" descr="16x9_BG-08.jpg">
            <a:extLst>
              <a:ext uri="{FF2B5EF4-FFF2-40B4-BE49-F238E27FC236}">
                <a16:creationId xmlns:a16="http://schemas.microsoft.com/office/drawing/2014/main" id="{7EA3E831-AE41-4ED6-BEB1-E0254FD6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0FC03-03CF-4F63-B51A-F98AF0F0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400">
              <a:solidFill>
                <a:srgbClr val="E6B9B8"/>
              </a:solidFill>
            </a:endParaRPr>
          </a:p>
        </p:txBody>
      </p:sp>
      <p:pic>
        <p:nvPicPr>
          <p:cNvPr id="35843" name="Picture 7">
            <a:extLst>
              <a:ext uri="{FF2B5EF4-FFF2-40B4-BE49-F238E27FC236}">
                <a16:creationId xmlns:a16="http://schemas.microsoft.com/office/drawing/2014/main" id="{DAE8978E-4787-40FD-8A0F-218247E7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>
            <a:extLst>
              <a:ext uri="{FF2B5EF4-FFF2-40B4-BE49-F238E27FC236}">
                <a16:creationId xmlns:a16="http://schemas.microsoft.com/office/drawing/2014/main" id="{DA3C3CE3-9959-4DFA-8CA2-FBBEDF204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5B16839A-FB24-4E93-9C36-3FB30DF92358}" type="slidenum">
              <a:rPr lang="en-US" altLang="zh-CN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9</a:t>
            </a:fld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|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i="1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4824D6-38CE-4C87-AA28-F083DDE2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2138" y="643314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Advanced Model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DF63F-E8AA-4DAA-81AE-13B9C92ACFEC}"/>
              </a:ext>
            </a:extLst>
          </p:cNvPr>
          <p:cNvSpPr txBox="1"/>
          <p:nvPr/>
        </p:nvSpPr>
        <p:spPr>
          <a:xfrm>
            <a:off x="277091" y="120763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Step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76D6B0-662F-44B7-A761-40B57DE6C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64" y="1478705"/>
            <a:ext cx="5762667" cy="467778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E9A3241-1F4B-4BAB-9EE0-32791015089D}"/>
              </a:ext>
            </a:extLst>
          </p:cNvPr>
          <p:cNvSpPr txBox="1"/>
          <p:nvPr/>
        </p:nvSpPr>
        <p:spPr>
          <a:xfrm>
            <a:off x="8534400" y="5053618"/>
            <a:ext cx="2416233" cy="141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14A5406D-F767-4EA6-A332-B0A3B728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74" y="1733602"/>
            <a:ext cx="54467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                      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Rules: (0-error;1-good)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latin typeface="Arial Unicode M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 the word contains non-alphabetical characters, set it 0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 the word contains only one character, set it 1 if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        </a:t>
            </a:r>
            <a:r>
              <a:rPr lang="en-US" altLang="zh-CN" dirty="0">
                <a:solidFill>
                  <a:schemeClr val="bg1"/>
                </a:solidFill>
                <a:latin typeface="Arial Unicode MS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'a' and 'i' and 0 otherwise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Then set 1 or 0 in other cases according to the dictionary we create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"/>
    </mc:Choice>
    <mc:Fallback xmlns="">
      <p:transition spd="slow" advTm="148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693</Words>
  <Application>Microsoft Office PowerPoint</Application>
  <PresentationFormat>宽屏</PresentationFormat>
  <Paragraphs>145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 Unicode MS</vt:lpstr>
      <vt:lpstr>等线</vt:lpstr>
      <vt:lpstr>等线 Light</vt:lpstr>
      <vt:lpstr>Arial</vt:lpstr>
      <vt:lpstr>Calibri</vt:lpstr>
      <vt:lpstr>Cambria Math</vt:lpstr>
      <vt:lpstr>Office 主题​​</vt:lpstr>
      <vt:lpstr>Presenter: Qiao, Wensong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Presenter: Qiao,Wensong</dc:title>
  <dc:creator>wensong qiao</dc:creator>
  <cp:lastModifiedBy>wensong qiao</cp:lastModifiedBy>
  <cp:revision>28</cp:revision>
  <dcterms:created xsi:type="dcterms:W3CDTF">2019-04-16T23:21:27Z</dcterms:created>
  <dcterms:modified xsi:type="dcterms:W3CDTF">2019-04-17T23:29:07Z</dcterms:modified>
</cp:coreProperties>
</file>